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Poppi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Poppins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Poppins-italic.fntdata"/><Relationship Id="rId12" Type="http://schemas.openxmlformats.org/officeDocument/2006/relationships/slide" Target="slides/slide7.xml"/><Relationship Id="rId34" Type="http://schemas.openxmlformats.org/officeDocument/2006/relationships/font" Target="fonts/Poppi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243d14b3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243d14b3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243d14b3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243d14b3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243d14b3a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243d14b3a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243d14b3a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243d14b3a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243d14b3a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243d14b3a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243d14b3a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c243d14b3a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25ae67f4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25ae67f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25536e58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25536e58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243d14b3a_3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243d14b3a_3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25536e58c_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c25536e58c_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efec747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efec747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243d14b3a_3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243d14b3a_3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25536e58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c25536e58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25536e58c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c25536e58c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c25ae67f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c25ae67f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25ae67f4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25ae67f4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22be6432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22be643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22be643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22be643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22be6432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22be6432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Aclarar que es la muestra de  empresas encuestadas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22be6432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22be6432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243d14b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243d14b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africanas ven  internacionalización mas importante (90% frente al 61%)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243d14b3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243d14b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36.png"/><Relationship Id="rId6" Type="http://schemas.openxmlformats.org/officeDocument/2006/relationships/image" Target="../media/image29.png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entorday.es/mentorfit-plan-personalizado-formacion-entrenamiento/" TargetMode="External"/><Relationship Id="rId4" Type="http://schemas.openxmlformats.org/officeDocument/2006/relationships/hyperlink" Target="https://mentorday.es/mentorfit-plan-personalizado-formacion-entrenamiento/" TargetMode="External"/><Relationship Id="rId9" Type="http://schemas.openxmlformats.org/officeDocument/2006/relationships/image" Target="../media/image28.png"/><Relationship Id="rId5" Type="http://schemas.openxmlformats.org/officeDocument/2006/relationships/hyperlink" Target="https://mentorday.es/dailytips-plan-mejora-continua/" TargetMode="External"/><Relationship Id="rId6" Type="http://schemas.openxmlformats.org/officeDocument/2006/relationships/hyperlink" Target="https://mentorday.es/colaboradores/ser-mentor/?gad_source=1&amp;gclid=Cj0KCQjwwMqvBhCtARIsAIXsZpbm5Lm8lENsfdJf66Hd_Q5viI78Rc2APaOXhuBJMJFIw8nkrCbyyOcaAswEEALw_wcB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entorday.es/mentoradvisor/" TargetMode="External"/><Relationship Id="rId4" Type="http://schemas.openxmlformats.org/officeDocument/2006/relationships/hyperlink" Target="https://mentorday.es/networkingonline-para-emprendedores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entorday.es/noticias/mapas-ecosistema-emprendedor/?gad_source=1&amp;gclid=Cj0KCQjw-r-vBhC-ARIsAGgUO2COcCeEmVl_P64ghh6rvoz1Wz_85igrF2OEsZtKRPa2QJ0TD0yen98aAse7EALw_wcB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mentorday.es/wikitips/" TargetMode="External"/><Relationship Id="rId4" Type="http://schemas.openxmlformats.org/officeDocument/2006/relationships/hyperlink" Target="https://mentorday.es/wikitips/mentor-virtual/" TargetMode="External"/><Relationship Id="rId5" Type="http://schemas.openxmlformats.org/officeDocument/2006/relationships/hyperlink" Target="https://mentorday.es/speed-mentoring/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entorday.es/encontrar-inversion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entorday.es/programas/softlanding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hyperlink" Target="mailto:mentorday@mentorday.es" TargetMode="External"/><Relationship Id="rId5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"/>
                <a:ea typeface="Poppins"/>
                <a:cs typeface="Poppins"/>
                <a:sym typeface="Poppins"/>
              </a:rPr>
              <a:t>BARRIERS FOR INTERNATIONALIZATION</a:t>
            </a:r>
            <a:r>
              <a:rPr lang="es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Canary Islands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Africa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450" y="0"/>
            <a:ext cx="2744552" cy="13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Canaria</a:t>
            </a:r>
            <a:r>
              <a:rPr lang="es"/>
              <a:t>n companies interested in selling to Africa: 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7607"/>
            <a:ext cx="3412926" cy="310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300" y="4280875"/>
            <a:ext cx="210921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780" y="1152475"/>
            <a:ext cx="3869145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0975" y="4568875"/>
            <a:ext cx="4608750" cy="3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925" y="667675"/>
            <a:ext cx="4565999" cy="372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87" y="4560025"/>
            <a:ext cx="3478939" cy="3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9725" y="4560024"/>
            <a:ext cx="3924626" cy="3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1574000" y="92525"/>
            <a:ext cx="620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Where do Canary </a:t>
            </a:r>
            <a:r>
              <a:rPr lang="es"/>
              <a:t>companies</a:t>
            </a:r>
            <a:r>
              <a:rPr lang="es"/>
              <a:t> sell?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Barriers for Internationalization - African companies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750" y="1054175"/>
            <a:ext cx="189069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3981775" y="1532000"/>
            <a:ext cx="4522800" cy="3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Finding the </a:t>
            </a:r>
            <a:r>
              <a:rPr b="1" lang="es" sz="1800">
                <a:solidFill>
                  <a:schemeClr val="dk1"/>
                </a:solidFill>
              </a:rPr>
              <a:t>right legal form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How to </a:t>
            </a:r>
            <a:r>
              <a:rPr b="1" lang="es" sz="1800">
                <a:solidFill>
                  <a:schemeClr val="dk1"/>
                </a:solidFill>
              </a:rPr>
              <a:t>relate to each customer in each country</a:t>
            </a:r>
            <a:r>
              <a:rPr lang="es" sz="1800">
                <a:solidFill>
                  <a:schemeClr val="dk1"/>
                </a:solidFill>
              </a:rPr>
              <a:t> (export, agent, own establishment...)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Analyse the </a:t>
            </a:r>
            <a:r>
              <a:rPr b="1" lang="es" sz="1800">
                <a:solidFill>
                  <a:schemeClr val="dk1"/>
                </a:solidFill>
              </a:rPr>
              <a:t>economic viability</a:t>
            </a:r>
            <a:r>
              <a:rPr lang="es" sz="1800">
                <a:solidFill>
                  <a:schemeClr val="dk1"/>
                </a:solidFill>
              </a:rPr>
              <a:t> and profitability of internationalisation.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Obtaining </a:t>
            </a:r>
            <a:r>
              <a:rPr b="1" lang="es" sz="1800">
                <a:solidFill>
                  <a:schemeClr val="dk1"/>
                </a:solidFill>
              </a:rPr>
              <a:t>guarantees</a:t>
            </a:r>
            <a:r>
              <a:rPr lang="es" sz="1800">
                <a:solidFill>
                  <a:schemeClr val="dk1"/>
                </a:solidFill>
              </a:rPr>
              <a:t> (for tenders)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b="1" lang="es" sz="1800">
                <a:solidFill>
                  <a:schemeClr val="dk1"/>
                </a:solidFill>
              </a:rPr>
              <a:t>Documentation</a:t>
            </a:r>
            <a:r>
              <a:rPr lang="es" sz="1800">
                <a:solidFill>
                  <a:schemeClr val="dk1"/>
                </a:solidFill>
              </a:rPr>
              <a:t>, customs obstacles at destination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Barriers for Internationalization - Canarian companies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4311000" y="1480850"/>
            <a:ext cx="4521300" cy="3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700"/>
              <a:buChar char="●"/>
            </a:pPr>
            <a:r>
              <a:rPr lang="es" sz="1700">
                <a:solidFill>
                  <a:schemeClr val="dk1"/>
                </a:solidFill>
              </a:rPr>
              <a:t>Searching for </a:t>
            </a:r>
            <a:r>
              <a:rPr b="1" lang="es" sz="1700">
                <a:solidFill>
                  <a:schemeClr val="dk1"/>
                </a:solidFill>
              </a:rPr>
              <a:t>local partners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s" sz="1700">
                <a:solidFill>
                  <a:schemeClr val="dk1"/>
                </a:solidFill>
              </a:rPr>
              <a:t>Finding the </a:t>
            </a:r>
            <a:r>
              <a:rPr b="1" lang="es" sz="1700">
                <a:solidFill>
                  <a:schemeClr val="dk1"/>
                </a:solidFill>
              </a:rPr>
              <a:t>right communication channel </a:t>
            </a:r>
            <a:r>
              <a:rPr lang="es" sz="1700">
                <a:solidFill>
                  <a:schemeClr val="dk1"/>
                </a:solidFill>
              </a:rPr>
              <a:t>with customers in each country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700"/>
              <a:buChar char="●"/>
            </a:pPr>
            <a:r>
              <a:rPr b="1" lang="es" sz="1700">
                <a:solidFill>
                  <a:schemeClr val="dk1"/>
                </a:solidFill>
              </a:rPr>
              <a:t>Identifying my customers</a:t>
            </a:r>
            <a:r>
              <a:rPr lang="es" sz="1700">
                <a:solidFill>
                  <a:schemeClr val="dk1"/>
                </a:solidFill>
              </a:rPr>
              <a:t> in each country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700"/>
              <a:buChar char="●"/>
            </a:pPr>
            <a:r>
              <a:rPr b="1" lang="es" sz="1700">
                <a:solidFill>
                  <a:schemeClr val="dk1"/>
                </a:solidFill>
              </a:rPr>
              <a:t>Identifying opportunities</a:t>
            </a:r>
            <a:r>
              <a:rPr lang="es" sz="1700">
                <a:solidFill>
                  <a:schemeClr val="dk1"/>
                </a:solidFill>
              </a:rPr>
              <a:t> in countries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Char char="●"/>
            </a:pPr>
            <a:r>
              <a:rPr lang="es" sz="1700">
                <a:solidFill>
                  <a:schemeClr val="dk1"/>
                </a:solidFill>
              </a:rPr>
              <a:t>How to relate to customers in each country (export, agent, representative, own establishment)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75" y="1604675"/>
            <a:ext cx="3669699" cy="234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Institutions Service Needs: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684175" y="1675700"/>
            <a:ext cx="3670200" cy="19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African companies: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>
                <a:solidFill>
                  <a:schemeClr val="dk1"/>
                </a:solidFill>
              </a:rPr>
              <a:t>Organising </a:t>
            </a:r>
            <a:r>
              <a:rPr b="1" lang="es">
                <a:solidFill>
                  <a:schemeClr val="dk1"/>
                </a:solidFill>
              </a:rPr>
              <a:t>trade missions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s">
                <a:solidFill>
                  <a:schemeClr val="dk1"/>
                </a:solidFill>
              </a:rPr>
              <a:t>mentoring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>
                <a:solidFill>
                  <a:schemeClr val="dk1"/>
                </a:solidFill>
              </a:rPr>
              <a:t>Solving </a:t>
            </a:r>
            <a:r>
              <a:rPr b="1" lang="es">
                <a:solidFill>
                  <a:schemeClr val="dk1"/>
                </a:solidFill>
              </a:rPr>
              <a:t>logistical</a:t>
            </a:r>
            <a:r>
              <a:rPr lang="es">
                <a:solidFill>
                  <a:schemeClr val="dk1"/>
                </a:solidFill>
              </a:rPr>
              <a:t> and </a:t>
            </a:r>
            <a:r>
              <a:rPr b="1" lang="es">
                <a:solidFill>
                  <a:schemeClr val="dk1"/>
                </a:solidFill>
              </a:rPr>
              <a:t>customs </a:t>
            </a:r>
            <a:r>
              <a:rPr b="1" lang="es">
                <a:solidFill>
                  <a:schemeClr val="dk1"/>
                </a:solidFill>
              </a:rPr>
              <a:t> problems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>
                <a:solidFill>
                  <a:schemeClr val="dk1"/>
                </a:solidFill>
              </a:rPr>
              <a:t>Specific </a:t>
            </a:r>
            <a:r>
              <a:rPr b="1" lang="es">
                <a:solidFill>
                  <a:schemeClr val="dk1"/>
                </a:solidFill>
              </a:rPr>
              <a:t>market knowledge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>
                <a:solidFill>
                  <a:schemeClr val="dk1"/>
                </a:solidFill>
              </a:rPr>
              <a:t>Creating </a:t>
            </a:r>
            <a:r>
              <a:rPr b="1" lang="es">
                <a:solidFill>
                  <a:schemeClr val="dk1"/>
                </a:solidFill>
              </a:rPr>
              <a:t>contac</a:t>
            </a:r>
            <a:r>
              <a:rPr b="1" lang="es">
                <a:solidFill>
                  <a:schemeClr val="dk1"/>
                </a:solidFill>
              </a:rPr>
              <a:t> agendas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4664600" y="1675700"/>
            <a:ext cx="3495900" cy="19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">
                <a:solidFill>
                  <a:schemeClr val="dk1"/>
                </a:solidFill>
              </a:rPr>
              <a:t>Canary</a:t>
            </a:r>
            <a:r>
              <a:rPr lang="es">
                <a:solidFill>
                  <a:schemeClr val="dk1"/>
                </a:solidFill>
              </a:rPr>
              <a:t> companies: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s">
                <a:solidFill>
                  <a:schemeClr val="dk1"/>
                </a:solidFill>
              </a:rPr>
              <a:t>Create a </a:t>
            </a:r>
            <a:r>
              <a:rPr b="1" lang="es">
                <a:solidFill>
                  <a:schemeClr val="dk1"/>
                </a:solidFill>
              </a:rPr>
              <a:t>contact agenda</a:t>
            </a:r>
            <a:endParaRPr b="1"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s">
                <a:solidFill>
                  <a:schemeClr val="dk1"/>
                </a:solidFill>
              </a:rPr>
              <a:t>Search for </a:t>
            </a:r>
            <a:r>
              <a:rPr b="1" lang="es">
                <a:solidFill>
                  <a:schemeClr val="dk1"/>
                </a:solidFill>
              </a:rPr>
              <a:t>opportunities</a:t>
            </a:r>
            <a:r>
              <a:rPr lang="es">
                <a:solidFill>
                  <a:schemeClr val="dk1"/>
                </a:solidFill>
              </a:rPr>
              <a:t> in each country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s">
                <a:solidFill>
                  <a:schemeClr val="dk1"/>
                </a:solidFill>
              </a:rPr>
              <a:t>Have an </a:t>
            </a:r>
            <a:r>
              <a:rPr b="1" lang="es">
                <a:solidFill>
                  <a:schemeClr val="dk1"/>
                </a:solidFill>
              </a:rPr>
              <a:t>institutional contac</a:t>
            </a:r>
            <a:r>
              <a:rPr lang="es">
                <a:solidFill>
                  <a:schemeClr val="dk1"/>
                </a:solidFill>
              </a:rPr>
              <a:t>t in the </a:t>
            </a:r>
            <a:r>
              <a:rPr b="1" lang="es">
                <a:solidFill>
                  <a:schemeClr val="dk1"/>
                </a:solidFill>
              </a:rPr>
              <a:t>destination</a:t>
            </a:r>
            <a:r>
              <a:rPr lang="es">
                <a:solidFill>
                  <a:schemeClr val="dk1"/>
                </a:solidFill>
              </a:rPr>
              <a:t> country to provide information</a:t>
            </a:r>
            <a:endParaRPr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s">
                <a:solidFill>
                  <a:schemeClr val="dk1"/>
                </a:solidFill>
              </a:rPr>
              <a:t>Subsidies</a:t>
            </a:r>
            <a:endParaRPr b="1">
              <a:solidFill>
                <a:schemeClr val="dk1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s">
                <a:solidFill>
                  <a:schemeClr val="dk1"/>
                </a:solidFill>
              </a:rPr>
              <a:t>Identification of partners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sustainability training do they value?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-2330" r="2330" t="0"/>
          <a:stretch/>
        </p:blipFill>
        <p:spPr>
          <a:xfrm>
            <a:off x="1337858" y="1063225"/>
            <a:ext cx="2150492" cy="19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514" y="3015125"/>
            <a:ext cx="2114574" cy="19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3981775" y="1258725"/>
            <a:ext cx="46824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Agriculture and sustainable production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Circular economy and waste management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Sustainable finance and corporate responsibility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Sustainability regulations and policies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052350" y="3282300"/>
            <a:ext cx="46824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Sustainable leadership and organisational change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Other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I don't consider any necessary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biodiversity and ecosystems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523225" y="1764750"/>
            <a:ext cx="8514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Africa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523225" y="3854400"/>
            <a:ext cx="9765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Canary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Main NEEDS with solution</a:t>
            </a:r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2253800" y="1551550"/>
            <a:ext cx="597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Personal </a:t>
            </a: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training</a:t>
            </a:r>
            <a:endParaRPr b="1"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Access</a:t>
            </a: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contacts</a:t>
            </a:r>
            <a:endParaRPr b="1"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Specific </a:t>
            </a: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market </a:t>
            </a: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knowledges</a:t>
            </a:r>
            <a:endParaRPr b="1"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Consulting doubts with </a:t>
            </a: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experts</a:t>
            </a:r>
            <a:endParaRPr b="1"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Financial access, </a:t>
            </a: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investors</a:t>
            </a: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b="1"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mentoring</a:t>
            </a: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acompanion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400400" y="356350"/>
            <a:ext cx="60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TOOLS For Needs</a:t>
            </a:r>
            <a:r>
              <a:rPr lang="es"/>
              <a:t>: </a:t>
            </a:r>
            <a:r>
              <a:rPr lang="es" u="sng"/>
              <a:t>“Personal training”</a:t>
            </a:r>
            <a:r>
              <a:rPr lang="es"/>
              <a:t> 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5854300" y="1996625"/>
            <a:ext cx="244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s" sz="1600">
                <a:solidFill>
                  <a:schemeClr val="dk1"/>
                </a:solidFill>
              </a:rPr>
              <a:t>Needs </a:t>
            </a:r>
            <a:r>
              <a:rPr lang="es" sz="1600">
                <a:solidFill>
                  <a:schemeClr val="dk1"/>
                </a:solidFill>
              </a:rPr>
              <a:t>Assessment</a:t>
            </a:r>
            <a:r>
              <a:rPr lang="es" sz="1600">
                <a:solidFill>
                  <a:schemeClr val="dk1"/>
                </a:solidFill>
              </a:rPr>
              <a:t> survey (new IA)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mentor</a:t>
            </a:r>
            <a:r>
              <a:rPr lang="es" u="sng">
                <a:solidFill>
                  <a:schemeClr val="hlink"/>
                </a:solidFill>
                <a:hlinkClick r:id="rId4"/>
              </a:rPr>
              <a:t>Fit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u="sng">
                <a:solidFill>
                  <a:schemeClr val="hlink"/>
                </a:solidFill>
                <a:hlinkClick r:id="rId5"/>
              </a:rPr>
              <a:t>DailyTips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u="sng">
                <a:solidFill>
                  <a:schemeClr val="hlink"/>
                </a:solidFill>
                <a:hlinkClick r:id="rId6"/>
              </a:rPr>
              <a:t>mentoring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975" y="1197202"/>
            <a:ext cx="4067724" cy="20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7075" y="3324450"/>
            <a:ext cx="4573623" cy="9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176600" y="356350"/>
            <a:ext cx="75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TOOLS For Needs: “</a:t>
            </a:r>
            <a:r>
              <a:rPr b="1" lang="es" u="sng"/>
              <a:t>access to contacts</a:t>
            </a:r>
            <a:r>
              <a:rPr lang="es"/>
              <a:t>”: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 “</a:t>
            </a:r>
            <a:r>
              <a:rPr lang="es"/>
              <a:t> </a:t>
            </a:r>
            <a:endParaRPr/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400400" y="1925675"/>
            <a:ext cx="244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mentorAdvisor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u="sng">
                <a:solidFill>
                  <a:schemeClr val="hlink"/>
                </a:solidFill>
                <a:hlinkClick r:id="rId4"/>
              </a:rPr>
              <a:t>Networking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850" y="1152475"/>
            <a:ext cx="579437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600" y="3390475"/>
            <a:ext cx="2586670" cy="1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400400" y="356350"/>
            <a:ext cx="722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TOOLS  Needs</a:t>
            </a:r>
            <a:r>
              <a:rPr lang="es"/>
              <a:t>: “</a:t>
            </a:r>
            <a:r>
              <a:rPr b="1" lang="es" u="sng"/>
              <a:t>Specific Market Knowledge</a:t>
            </a:r>
            <a:r>
              <a:rPr lang="es"/>
              <a:t>”</a:t>
            </a:r>
            <a:r>
              <a:rPr lang="es"/>
              <a:t>  </a:t>
            </a:r>
            <a:endParaRPr/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400400" y="1903600"/>
            <a:ext cx="244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u="sng">
                <a:solidFill>
                  <a:schemeClr val="hlink"/>
                </a:solidFill>
                <a:hlinkClick r:id="rId3"/>
              </a:rPr>
              <a:t>Ecosystem Maps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7875" y="1418450"/>
            <a:ext cx="5992602" cy="295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BACKGROUND</a:t>
            </a:r>
            <a:r>
              <a:rPr lang="es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73850" y="1188750"/>
            <a:ext cx="3753000" cy="22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179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25"/>
              <a:buFont typeface="Roboto"/>
              <a:buChar char="●"/>
            </a:pPr>
            <a:r>
              <a:rPr lang="es" sz="1625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International Expansion: Canary Islands and African companies.</a:t>
            </a:r>
            <a:endParaRPr sz="1625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625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179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625"/>
              <a:buFont typeface="Roboto"/>
              <a:buChar char="●"/>
            </a:pPr>
            <a:r>
              <a:rPr lang="es" sz="1625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Challenges: Needs and obstacles in internationalisation.</a:t>
            </a:r>
            <a:endParaRPr sz="1625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625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179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625"/>
              <a:buFont typeface="Roboto"/>
              <a:buChar char="●"/>
            </a:pPr>
            <a:r>
              <a:rPr lang="es" sz="1625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Canary Islands: Tricontinental hub for startups.</a:t>
            </a:r>
            <a:endParaRPr sz="1625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5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5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18550"/>
            <a:ext cx="4109675" cy="315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900" y="0"/>
            <a:ext cx="532552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TOOLS Needs: “</a:t>
            </a:r>
            <a:r>
              <a:rPr lang="es" u="sng"/>
              <a:t>Consulting doubts with experts</a:t>
            </a:r>
            <a:r>
              <a:rPr lang="es"/>
              <a:t>”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5592450" y="1390100"/>
            <a:ext cx="335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Need to </a:t>
            </a:r>
            <a:r>
              <a:rPr b="1" lang="es" sz="1600">
                <a:solidFill>
                  <a:schemeClr val="dk1"/>
                </a:solidFill>
              </a:rPr>
              <a:t>address questions</a:t>
            </a:r>
            <a:r>
              <a:rPr lang="es" sz="1600">
                <a:solidFill>
                  <a:schemeClr val="dk1"/>
                </a:solidFill>
              </a:rPr>
              <a:t> on </a:t>
            </a:r>
            <a:r>
              <a:rPr b="1" lang="es" sz="1600">
                <a:solidFill>
                  <a:schemeClr val="dk1"/>
                </a:solidFill>
              </a:rPr>
              <a:t>internationalisation</a:t>
            </a:r>
            <a:r>
              <a:rPr lang="es" sz="1600">
                <a:solidFill>
                  <a:schemeClr val="dk1"/>
                </a:solidFill>
              </a:rPr>
              <a:t> and other aspects </a:t>
            </a:r>
            <a:r>
              <a:rPr b="1" lang="es" sz="1600">
                <a:solidFill>
                  <a:schemeClr val="dk1"/>
                </a:solidFill>
              </a:rPr>
              <a:t>relevant</a:t>
            </a:r>
            <a:r>
              <a:rPr lang="es" sz="1600">
                <a:solidFill>
                  <a:schemeClr val="dk1"/>
                </a:solidFill>
              </a:rPr>
              <a:t> to international growth: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WikiTips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s" sz="1400" u="sng">
                <a:solidFill>
                  <a:schemeClr val="hlink"/>
                </a:solidFill>
                <a:hlinkClick r:id="rId4"/>
              </a:rPr>
              <a:t>mentorVirtual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s" sz="1400" u="sng">
                <a:solidFill>
                  <a:schemeClr val="hlink"/>
                </a:solidFill>
                <a:hlinkClick r:id="rId5"/>
              </a:rPr>
              <a:t>Speed Mentoring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875" y="1564225"/>
            <a:ext cx="5490574" cy="256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6694" y="3798269"/>
            <a:ext cx="2691975" cy="12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TOOLS For Needs: “</a:t>
            </a:r>
            <a:r>
              <a:rPr b="1" lang="es" u="sng"/>
              <a:t>Access to financial, investors</a:t>
            </a:r>
            <a:r>
              <a:rPr b="1" lang="es"/>
              <a:t>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5497175" y="2109775"/>
            <a:ext cx="2789400" cy="1938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Need to improve financial capabilities: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 u="sng">
                <a:solidFill>
                  <a:schemeClr val="hlink"/>
                </a:solidFill>
                <a:hlinkClick r:id="rId3"/>
              </a:rPr>
              <a:t>mentorCoinvierte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652250"/>
            <a:ext cx="5103825" cy="27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3354900" y="1505650"/>
            <a:ext cx="581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293975" y="356350"/>
            <a:ext cx="634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00"/>
              <a:t>TOOLS For </a:t>
            </a:r>
            <a:r>
              <a:rPr b="1" lang="es" sz="2500"/>
              <a:t>Training/International Push /Accompaniment</a:t>
            </a:r>
            <a:endParaRPr b="1" sz="2500"/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3029400" y="1620150"/>
            <a:ext cx="76608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</a:rPr>
              <a:t> </a:t>
            </a:r>
            <a:r>
              <a:rPr lang="es" u="sng">
                <a:solidFill>
                  <a:schemeClr val="hlink"/>
                </a:solidFill>
                <a:hlinkClick r:id="rId3"/>
              </a:rPr>
              <a:t>Softlanding Program</a:t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750" y="2305725"/>
            <a:ext cx="7164498" cy="237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ctrTitle"/>
          </p:nvPr>
        </p:nvSpPr>
        <p:spPr>
          <a:xfrm>
            <a:off x="311700" y="722450"/>
            <a:ext cx="8520600" cy="11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"/>
                <a:ea typeface="Poppins"/>
                <a:cs typeface="Poppins"/>
                <a:sym typeface="Poppins"/>
              </a:rPr>
              <a:t>THANKS and  Welcome 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we're delighted to also accelerate the internationalization of your company</a:t>
            </a:r>
            <a:endParaRPr sz="5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35"/>
          <p:cNvSpPr txBox="1"/>
          <p:nvPr>
            <p:ph idx="1" type="subTitle"/>
          </p:nvPr>
        </p:nvSpPr>
        <p:spPr>
          <a:xfrm>
            <a:off x="390225" y="2002650"/>
            <a:ext cx="8520600" cy="569100"/>
          </a:xfrm>
          <a:prstGeom prst="rect">
            <a:avLst/>
          </a:prstGeom>
          <a:solidFill>
            <a:srgbClr val="97B327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REGISTER HERE: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875" y="0"/>
            <a:ext cx="1748124" cy="8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/>
        </p:nvSpPr>
        <p:spPr>
          <a:xfrm>
            <a:off x="2141550" y="4538850"/>
            <a:ext cx="486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mentorday@mentorday.es</a:t>
            </a:r>
            <a:r>
              <a:rPr lang="e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450" y="2702100"/>
            <a:ext cx="1836750" cy="18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0" y="744575"/>
            <a:ext cx="8617800" cy="41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12375" y="4105950"/>
            <a:ext cx="8520600" cy="792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Canary Islands - Africa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450" y="0"/>
            <a:ext cx="2744552" cy="13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580" r="-58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¿Why mentorDay?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611425" y="1312475"/>
            <a:ext cx="43716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Roboto"/>
              <a:buChar char="●"/>
            </a:pPr>
            <a:r>
              <a:rPr b="1"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NGO with Global Impact: </a:t>
            </a:r>
            <a:r>
              <a:rPr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+1400 entrepreneurs supported in +50 countries.</a:t>
            </a:r>
            <a:endParaRPr sz="37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Roboto"/>
              <a:buChar char="●"/>
            </a:pPr>
            <a:r>
              <a:rPr b="1"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Network of +3000 Volunteers: </a:t>
            </a:r>
            <a:r>
              <a:rPr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Mentors, advisors, funders.</a:t>
            </a:r>
            <a:endParaRPr sz="37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Roboto"/>
              <a:buChar char="●"/>
            </a:pPr>
            <a:r>
              <a:rPr b="1"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Entrepreneurship and Quality Employment: </a:t>
            </a:r>
            <a:r>
              <a:rPr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Focus on successful businesses and the creation of quality employment.</a:t>
            </a:r>
            <a:endParaRPr sz="37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Roboto"/>
              <a:buChar char="●"/>
            </a:pPr>
            <a:r>
              <a:rPr b="1"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Global Recognition: </a:t>
            </a:r>
            <a:r>
              <a:rPr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Top 5 global accelerators by UBi global network.</a:t>
            </a:r>
            <a:endParaRPr sz="37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Roboto"/>
              <a:buChar char="●"/>
            </a:pPr>
            <a:r>
              <a:rPr b="1"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BAP oro</a:t>
            </a:r>
            <a:r>
              <a:rPr lang="es" sz="37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PROEXCA</a:t>
            </a:r>
            <a:endParaRPr sz="37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25" y="1192150"/>
            <a:ext cx="4483302" cy="176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575" y="2954900"/>
            <a:ext cx="2198625" cy="2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OBJECTIVES OF THE STUDY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837000" y="1480600"/>
            <a:ext cx="597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Identify: Main needs and obstacles.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Develop: Effective support tools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Roboto"/>
              <a:buChar char="●"/>
            </a:pPr>
            <a:r>
              <a:rPr lang="es" sz="1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Share: Knowledge for business growth</a:t>
            </a:r>
            <a:endParaRPr sz="16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675" y="1480888"/>
            <a:ext cx="4930024" cy="31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EMPRESAS EXPORTADORAS: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6429375" y="1393650"/>
            <a:ext cx="1285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Canary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780038" y="1393650"/>
            <a:ext cx="1285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Africa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15" y="1783950"/>
            <a:ext cx="2745335" cy="23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¿Interested in selling abroad?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125" y="1719350"/>
            <a:ext cx="3920151" cy="29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475" y="1764750"/>
            <a:ext cx="2623874" cy="20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064750" y="1374450"/>
            <a:ext cx="1285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Africa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6094450" y="1374450"/>
            <a:ext cx="1285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Canary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¿How important is international </a:t>
            </a:r>
            <a:r>
              <a:rPr lang="es"/>
              <a:t>commerce?</a:t>
            </a:r>
            <a:r>
              <a:rPr lang="es"/>
              <a:t> 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025" y="1419850"/>
            <a:ext cx="4659399" cy="36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375" y="1652850"/>
            <a:ext cx="2812851" cy="233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1997750" y="1262550"/>
            <a:ext cx="1285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Africa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6462875" y="1262550"/>
            <a:ext cx="1285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Canary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African </a:t>
            </a:r>
            <a:r>
              <a:rPr lang="es"/>
              <a:t>companies interested in selling to Europe: 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25" y="1747025"/>
            <a:ext cx="2585100" cy="235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058" y="4061451"/>
            <a:ext cx="1537355" cy="31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825" y="1105812"/>
            <a:ext cx="2918851" cy="363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7250" y="4642550"/>
            <a:ext cx="4317727" cy="4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4977" y="4750238"/>
            <a:ext cx="1259575" cy="2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4225" y="0"/>
            <a:ext cx="1519774" cy="7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